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99" r:id="rId2"/>
    <p:sldId id="318" r:id="rId3"/>
    <p:sldId id="319" r:id="rId4"/>
    <p:sldId id="322" r:id="rId5"/>
    <p:sldId id="323" r:id="rId6"/>
    <p:sldId id="324" r:id="rId7"/>
    <p:sldId id="325" r:id="rId8"/>
    <p:sldId id="326" r:id="rId9"/>
    <p:sldId id="327" r:id="rId10"/>
    <p:sldId id="33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58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E4A1A3-0800-4853-A1A6-FAB2B1931C59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77905BB-F8B2-4553-BBEE-369280C1398E}">
      <dgm:prSet phldrT="[Text]" custT="1"/>
      <dgm:spPr/>
      <dgm:t>
        <a:bodyPr/>
        <a:lstStyle/>
        <a:p>
          <a:r>
            <a:rPr lang="en-US" sz="1600" dirty="0">
              <a:latin typeface="Garamond" panose="02020404030301010803" pitchFamily="18" charset="0"/>
            </a:rPr>
            <a:t>Written Exam</a:t>
          </a:r>
        </a:p>
      </dgm:t>
    </dgm:pt>
    <dgm:pt modelId="{B1DCDC54-0F04-466A-877A-9087E332864A}" type="parTrans" cxnId="{84393A97-D32A-4154-BF5B-078172FAEB29}">
      <dgm:prSet/>
      <dgm:spPr/>
      <dgm:t>
        <a:bodyPr/>
        <a:lstStyle/>
        <a:p>
          <a:endParaRPr lang="en-US"/>
        </a:p>
      </dgm:t>
    </dgm:pt>
    <dgm:pt modelId="{6D83CCC7-2C57-47EB-B587-E8874FE7627B}" type="sibTrans" cxnId="{84393A97-D32A-4154-BF5B-078172FAEB29}">
      <dgm:prSet custT="1"/>
      <dgm:spPr/>
      <dgm:t>
        <a:bodyPr/>
        <a:lstStyle/>
        <a:p>
          <a:r>
            <a:rPr lang="en-US" sz="1600" dirty="0">
              <a:latin typeface="Garamond" panose="02020404030301010803" pitchFamily="18" charset="0"/>
            </a:rPr>
            <a:t>Training </a:t>
          </a:r>
        </a:p>
      </dgm:t>
    </dgm:pt>
    <dgm:pt modelId="{95789A71-23E3-451A-BE81-15CB7C5D8AC8}">
      <dgm:prSet phldrT="[Text]" custT="1"/>
      <dgm:spPr/>
      <dgm:t>
        <a:bodyPr/>
        <a:lstStyle/>
        <a:p>
          <a:r>
            <a:rPr lang="en-US" sz="1600" dirty="0">
              <a:latin typeface="Garamond" panose="02020404030301010803" pitchFamily="18" charset="0"/>
            </a:rPr>
            <a:t>Practical Exam</a:t>
          </a:r>
        </a:p>
      </dgm:t>
    </dgm:pt>
    <dgm:pt modelId="{1772B472-AD7D-4B1D-A09B-3E1ED3794F3A}" type="parTrans" cxnId="{21F00AE9-7C96-4DCE-BEF4-77A9050CA875}">
      <dgm:prSet/>
      <dgm:spPr/>
      <dgm:t>
        <a:bodyPr/>
        <a:lstStyle/>
        <a:p>
          <a:endParaRPr lang="en-US"/>
        </a:p>
      </dgm:t>
    </dgm:pt>
    <dgm:pt modelId="{2B3D7F31-96EE-4E09-8CEA-79D875CF3135}" type="sibTrans" cxnId="{21F00AE9-7C96-4DCE-BEF4-77A9050CA875}">
      <dgm:prSet/>
      <dgm:spPr/>
      <dgm:t>
        <a:bodyPr/>
        <a:lstStyle/>
        <a:p>
          <a:r>
            <a:rPr lang="en-US" dirty="0">
              <a:latin typeface="Garamond" panose="02020404030301010803" pitchFamily="18" charset="0"/>
            </a:rPr>
            <a:t>Certification </a:t>
          </a:r>
        </a:p>
      </dgm:t>
    </dgm:pt>
    <dgm:pt modelId="{DCBB13D0-BD3D-45B0-8B78-475C572D74FF}">
      <dgm:prSet phldrT="[Text]"/>
      <dgm:spPr/>
      <dgm:t>
        <a:bodyPr/>
        <a:lstStyle/>
        <a:p>
          <a:r>
            <a:rPr lang="en-US" dirty="0">
              <a:latin typeface="Garamond" panose="02020404030301010803" pitchFamily="18" charset="0"/>
            </a:rPr>
            <a:t>Remediation</a:t>
          </a:r>
        </a:p>
      </dgm:t>
    </dgm:pt>
    <dgm:pt modelId="{C3C51399-9F1F-4CFC-A8DA-F8C9FD65478E}" type="parTrans" cxnId="{162E291B-7C59-4FC1-8000-B73196608514}">
      <dgm:prSet/>
      <dgm:spPr/>
      <dgm:t>
        <a:bodyPr/>
        <a:lstStyle/>
        <a:p>
          <a:endParaRPr lang="en-US"/>
        </a:p>
      </dgm:t>
    </dgm:pt>
    <dgm:pt modelId="{4FDC837B-855F-48F3-938C-CCA46D9F2858}" type="sibTrans" cxnId="{162E291B-7C59-4FC1-8000-B73196608514}">
      <dgm:prSet custT="1"/>
      <dgm:spPr/>
      <dgm:t>
        <a:bodyPr/>
        <a:lstStyle/>
        <a:p>
          <a:r>
            <a:rPr lang="en-US" sz="1400" dirty="0">
              <a:latin typeface="Garamond" panose="02020404030301010803" pitchFamily="18" charset="0"/>
            </a:rPr>
            <a:t>Recertification </a:t>
          </a:r>
        </a:p>
      </dgm:t>
    </dgm:pt>
    <dgm:pt modelId="{52B67C75-E787-402F-9C52-6BD615CD86E3}" type="pres">
      <dgm:prSet presAssocID="{8DE4A1A3-0800-4853-A1A6-FAB2B1931C59}" presName="Name0" presStyleCnt="0">
        <dgm:presLayoutVars>
          <dgm:chMax/>
          <dgm:chPref/>
          <dgm:dir/>
          <dgm:animLvl val="lvl"/>
        </dgm:presLayoutVars>
      </dgm:prSet>
      <dgm:spPr/>
    </dgm:pt>
    <dgm:pt modelId="{A222DF7A-960C-4B3F-B98A-0C0CBE24795E}" type="pres">
      <dgm:prSet presAssocID="{577905BB-F8B2-4553-BBEE-369280C1398E}" presName="composite" presStyleCnt="0"/>
      <dgm:spPr/>
    </dgm:pt>
    <dgm:pt modelId="{9608316C-C24C-4481-9F40-3CE37A0C114B}" type="pres">
      <dgm:prSet presAssocID="{577905BB-F8B2-4553-BBEE-369280C1398E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997431CA-ED64-4BCD-A45E-D0D68211284E}" type="pres">
      <dgm:prSet presAssocID="{577905BB-F8B2-4553-BBEE-369280C1398E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C62DE6BA-C979-4654-A20C-F5526084387B}" type="pres">
      <dgm:prSet presAssocID="{577905BB-F8B2-4553-BBEE-369280C1398E}" presName="BalanceSpacing" presStyleCnt="0"/>
      <dgm:spPr/>
    </dgm:pt>
    <dgm:pt modelId="{A232EBB9-4852-4E9F-94B5-10B568D72952}" type="pres">
      <dgm:prSet presAssocID="{577905BB-F8B2-4553-BBEE-369280C1398E}" presName="BalanceSpacing1" presStyleCnt="0"/>
      <dgm:spPr/>
    </dgm:pt>
    <dgm:pt modelId="{50FC351D-286F-4AC1-9365-FA414850C5DF}" type="pres">
      <dgm:prSet presAssocID="{6D83CCC7-2C57-47EB-B587-E8874FE7627B}" presName="Accent1Text" presStyleLbl="node1" presStyleIdx="1" presStyleCnt="6"/>
      <dgm:spPr/>
    </dgm:pt>
    <dgm:pt modelId="{90B2B8CE-3FA4-4D20-9D02-4F8839977D35}" type="pres">
      <dgm:prSet presAssocID="{6D83CCC7-2C57-47EB-B587-E8874FE7627B}" presName="spaceBetweenRectangles" presStyleCnt="0"/>
      <dgm:spPr/>
    </dgm:pt>
    <dgm:pt modelId="{57CCB0F9-365B-44EF-9430-7E3E249D03B5}" type="pres">
      <dgm:prSet presAssocID="{95789A71-23E3-451A-BE81-15CB7C5D8AC8}" presName="composite" presStyleCnt="0"/>
      <dgm:spPr/>
    </dgm:pt>
    <dgm:pt modelId="{BE126BA0-AF61-4366-AF4A-236889DA505D}" type="pres">
      <dgm:prSet presAssocID="{95789A71-23E3-451A-BE81-15CB7C5D8AC8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</dgm:pt>
    <dgm:pt modelId="{CC8F73AB-DFE9-4FEC-BA1D-229E8E60ACA1}" type="pres">
      <dgm:prSet presAssocID="{95789A71-23E3-451A-BE81-15CB7C5D8AC8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CCAF440B-B9D1-4C86-9931-97878519ABD0}" type="pres">
      <dgm:prSet presAssocID="{95789A71-23E3-451A-BE81-15CB7C5D8AC8}" presName="BalanceSpacing" presStyleCnt="0"/>
      <dgm:spPr/>
    </dgm:pt>
    <dgm:pt modelId="{C8B0FD79-239B-4752-A1E5-E8BCFEF050A9}" type="pres">
      <dgm:prSet presAssocID="{95789A71-23E3-451A-BE81-15CB7C5D8AC8}" presName="BalanceSpacing1" presStyleCnt="0"/>
      <dgm:spPr/>
    </dgm:pt>
    <dgm:pt modelId="{43725D65-7C48-4135-B597-EC23FE7583A7}" type="pres">
      <dgm:prSet presAssocID="{2B3D7F31-96EE-4E09-8CEA-79D875CF3135}" presName="Accent1Text" presStyleLbl="node1" presStyleIdx="3" presStyleCnt="6"/>
      <dgm:spPr/>
    </dgm:pt>
    <dgm:pt modelId="{15D61164-0794-4511-BD2A-0D72BD3131E9}" type="pres">
      <dgm:prSet presAssocID="{2B3D7F31-96EE-4E09-8CEA-79D875CF3135}" presName="spaceBetweenRectangles" presStyleCnt="0"/>
      <dgm:spPr/>
    </dgm:pt>
    <dgm:pt modelId="{A489544B-03DC-4EA9-B74B-C636BD6085EF}" type="pres">
      <dgm:prSet presAssocID="{DCBB13D0-BD3D-45B0-8B78-475C572D74FF}" presName="composite" presStyleCnt="0"/>
      <dgm:spPr/>
    </dgm:pt>
    <dgm:pt modelId="{81A15EC1-089C-4D11-B6B0-689882BCCBC2}" type="pres">
      <dgm:prSet presAssocID="{DCBB13D0-BD3D-45B0-8B78-475C572D74FF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C4B6BCEB-CBF2-41FD-9B35-4491851AADC1}" type="pres">
      <dgm:prSet presAssocID="{DCBB13D0-BD3D-45B0-8B78-475C572D74FF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EA6D0807-6414-41BC-B04E-9638D2C2DD52}" type="pres">
      <dgm:prSet presAssocID="{DCBB13D0-BD3D-45B0-8B78-475C572D74FF}" presName="BalanceSpacing" presStyleCnt="0"/>
      <dgm:spPr/>
    </dgm:pt>
    <dgm:pt modelId="{6A0F0389-CCEB-4CD1-8833-A34CAC2DD989}" type="pres">
      <dgm:prSet presAssocID="{DCBB13D0-BD3D-45B0-8B78-475C572D74FF}" presName="BalanceSpacing1" presStyleCnt="0"/>
      <dgm:spPr/>
    </dgm:pt>
    <dgm:pt modelId="{4B65E3D0-F832-4DF6-9332-249C6F4E14A1}" type="pres">
      <dgm:prSet presAssocID="{4FDC837B-855F-48F3-938C-CCA46D9F2858}" presName="Accent1Text" presStyleLbl="node1" presStyleIdx="5" presStyleCnt="6"/>
      <dgm:spPr/>
    </dgm:pt>
  </dgm:ptLst>
  <dgm:cxnLst>
    <dgm:cxn modelId="{090DD018-19B3-485B-888A-C6609D6D0F95}" type="presOf" srcId="{4FDC837B-855F-48F3-938C-CCA46D9F2858}" destId="{4B65E3D0-F832-4DF6-9332-249C6F4E14A1}" srcOrd="0" destOrd="0" presId="urn:microsoft.com/office/officeart/2008/layout/AlternatingHexagons"/>
    <dgm:cxn modelId="{162E291B-7C59-4FC1-8000-B73196608514}" srcId="{8DE4A1A3-0800-4853-A1A6-FAB2B1931C59}" destId="{DCBB13D0-BD3D-45B0-8B78-475C572D74FF}" srcOrd="2" destOrd="0" parTransId="{C3C51399-9F1F-4CFC-A8DA-F8C9FD65478E}" sibTransId="{4FDC837B-855F-48F3-938C-CCA46D9F2858}"/>
    <dgm:cxn modelId="{C82FA06D-7116-423E-8146-D9D1101505D3}" type="presOf" srcId="{DCBB13D0-BD3D-45B0-8B78-475C572D74FF}" destId="{81A15EC1-089C-4D11-B6B0-689882BCCBC2}" srcOrd="0" destOrd="0" presId="urn:microsoft.com/office/officeart/2008/layout/AlternatingHexagons"/>
    <dgm:cxn modelId="{DD54D671-FFF2-4D35-958C-656B3846FF29}" type="presOf" srcId="{8DE4A1A3-0800-4853-A1A6-FAB2B1931C59}" destId="{52B67C75-E787-402F-9C52-6BD615CD86E3}" srcOrd="0" destOrd="0" presId="urn:microsoft.com/office/officeart/2008/layout/AlternatingHexagons"/>
    <dgm:cxn modelId="{8A072076-84D0-4B13-8ED6-3FF1800750C4}" type="presOf" srcId="{6D83CCC7-2C57-47EB-B587-E8874FE7627B}" destId="{50FC351D-286F-4AC1-9365-FA414850C5DF}" srcOrd="0" destOrd="0" presId="urn:microsoft.com/office/officeart/2008/layout/AlternatingHexagons"/>
    <dgm:cxn modelId="{9DE7EB8A-D0F1-48AE-A54D-F5DC9B11DD7E}" type="presOf" srcId="{577905BB-F8B2-4553-BBEE-369280C1398E}" destId="{9608316C-C24C-4481-9F40-3CE37A0C114B}" srcOrd="0" destOrd="0" presId="urn:microsoft.com/office/officeart/2008/layout/AlternatingHexagons"/>
    <dgm:cxn modelId="{84393A97-D32A-4154-BF5B-078172FAEB29}" srcId="{8DE4A1A3-0800-4853-A1A6-FAB2B1931C59}" destId="{577905BB-F8B2-4553-BBEE-369280C1398E}" srcOrd="0" destOrd="0" parTransId="{B1DCDC54-0F04-466A-877A-9087E332864A}" sibTransId="{6D83CCC7-2C57-47EB-B587-E8874FE7627B}"/>
    <dgm:cxn modelId="{BF64A6C5-06E4-4F20-B2D4-23118164DE7B}" type="presOf" srcId="{2B3D7F31-96EE-4E09-8CEA-79D875CF3135}" destId="{43725D65-7C48-4135-B597-EC23FE7583A7}" srcOrd="0" destOrd="0" presId="urn:microsoft.com/office/officeart/2008/layout/AlternatingHexagons"/>
    <dgm:cxn modelId="{666D0DD8-9E96-46DA-B04C-56F9E6AAD29C}" type="presOf" srcId="{95789A71-23E3-451A-BE81-15CB7C5D8AC8}" destId="{BE126BA0-AF61-4366-AF4A-236889DA505D}" srcOrd="0" destOrd="0" presId="urn:microsoft.com/office/officeart/2008/layout/AlternatingHexagons"/>
    <dgm:cxn modelId="{21F00AE9-7C96-4DCE-BEF4-77A9050CA875}" srcId="{8DE4A1A3-0800-4853-A1A6-FAB2B1931C59}" destId="{95789A71-23E3-451A-BE81-15CB7C5D8AC8}" srcOrd="1" destOrd="0" parTransId="{1772B472-AD7D-4B1D-A09B-3E1ED3794F3A}" sibTransId="{2B3D7F31-96EE-4E09-8CEA-79D875CF3135}"/>
    <dgm:cxn modelId="{FFCB139D-235E-48F7-BA28-476D06F97931}" type="presParOf" srcId="{52B67C75-E787-402F-9C52-6BD615CD86E3}" destId="{A222DF7A-960C-4B3F-B98A-0C0CBE24795E}" srcOrd="0" destOrd="0" presId="urn:microsoft.com/office/officeart/2008/layout/AlternatingHexagons"/>
    <dgm:cxn modelId="{61835FF6-426D-4FD8-BA85-AD607E28070C}" type="presParOf" srcId="{A222DF7A-960C-4B3F-B98A-0C0CBE24795E}" destId="{9608316C-C24C-4481-9F40-3CE37A0C114B}" srcOrd="0" destOrd="0" presId="urn:microsoft.com/office/officeart/2008/layout/AlternatingHexagons"/>
    <dgm:cxn modelId="{1214BEAF-AF3B-45DE-8243-B4A668B5E5BF}" type="presParOf" srcId="{A222DF7A-960C-4B3F-B98A-0C0CBE24795E}" destId="{997431CA-ED64-4BCD-A45E-D0D68211284E}" srcOrd="1" destOrd="0" presId="urn:microsoft.com/office/officeart/2008/layout/AlternatingHexagons"/>
    <dgm:cxn modelId="{A6C9DF03-F1E8-4C25-938B-8D57C0F48C2E}" type="presParOf" srcId="{A222DF7A-960C-4B3F-B98A-0C0CBE24795E}" destId="{C62DE6BA-C979-4654-A20C-F5526084387B}" srcOrd="2" destOrd="0" presId="urn:microsoft.com/office/officeart/2008/layout/AlternatingHexagons"/>
    <dgm:cxn modelId="{C085B3F0-8F9B-4548-BCEF-7E87536AE4D3}" type="presParOf" srcId="{A222DF7A-960C-4B3F-B98A-0C0CBE24795E}" destId="{A232EBB9-4852-4E9F-94B5-10B568D72952}" srcOrd="3" destOrd="0" presId="urn:microsoft.com/office/officeart/2008/layout/AlternatingHexagons"/>
    <dgm:cxn modelId="{DE46CD05-3676-4E51-B580-F7DB93764565}" type="presParOf" srcId="{A222DF7A-960C-4B3F-B98A-0C0CBE24795E}" destId="{50FC351D-286F-4AC1-9365-FA414850C5DF}" srcOrd="4" destOrd="0" presId="urn:microsoft.com/office/officeart/2008/layout/AlternatingHexagons"/>
    <dgm:cxn modelId="{28192029-D156-4176-BCC3-761F502C052B}" type="presParOf" srcId="{52B67C75-E787-402F-9C52-6BD615CD86E3}" destId="{90B2B8CE-3FA4-4D20-9D02-4F8839977D35}" srcOrd="1" destOrd="0" presId="urn:microsoft.com/office/officeart/2008/layout/AlternatingHexagons"/>
    <dgm:cxn modelId="{2F6A10F3-7ED6-4EC3-BFAE-3B43A1F4F5A3}" type="presParOf" srcId="{52B67C75-E787-402F-9C52-6BD615CD86E3}" destId="{57CCB0F9-365B-44EF-9430-7E3E249D03B5}" srcOrd="2" destOrd="0" presId="urn:microsoft.com/office/officeart/2008/layout/AlternatingHexagons"/>
    <dgm:cxn modelId="{FA20192E-F71E-46C3-8312-3D8EEBB0AC59}" type="presParOf" srcId="{57CCB0F9-365B-44EF-9430-7E3E249D03B5}" destId="{BE126BA0-AF61-4366-AF4A-236889DA505D}" srcOrd="0" destOrd="0" presId="urn:microsoft.com/office/officeart/2008/layout/AlternatingHexagons"/>
    <dgm:cxn modelId="{8E750BD3-E2A1-4149-8496-7C15CEE42365}" type="presParOf" srcId="{57CCB0F9-365B-44EF-9430-7E3E249D03B5}" destId="{CC8F73AB-DFE9-4FEC-BA1D-229E8E60ACA1}" srcOrd="1" destOrd="0" presId="urn:microsoft.com/office/officeart/2008/layout/AlternatingHexagons"/>
    <dgm:cxn modelId="{AC5B5CE2-027F-4A31-A4A0-46311303BB62}" type="presParOf" srcId="{57CCB0F9-365B-44EF-9430-7E3E249D03B5}" destId="{CCAF440B-B9D1-4C86-9931-97878519ABD0}" srcOrd="2" destOrd="0" presId="urn:microsoft.com/office/officeart/2008/layout/AlternatingHexagons"/>
    <dgm:cxn modelId="{D9D4DB22-9936-4C28-AF3A-55A735B83FE5}" type="presParOf" srcId="{57CCB0F9-365B-44EF-9430-7E3E249D03B5}" destId="{C8B0FD79-239B-4752-A1E5-E8BCFEF050A9}" srcOrd="3" destOrd="0" presId="urn:microsoft.com/office/officeart/2008/layout/AlternatingHexagons"/>
    <dgm:cxn modelId="{4482E174-C3D5-4B9A-8ED6-122F25BFCCB0}" type="presParOf" srcId="{57CCB0F9-365B-44EF-9430-7E3E249D03B5}" destId="{43725D65-7C48-4135-B597-EC23FE7583A7}" srcOrd="4" destOrd="0" presId="urn:microsoft.com/office/officeart/2008/layout/AlternatingHexagons"/>
    <dgm:cxn modelId="{C3CF2BC4-6BA1-4EF7-9170-86B21564FA8D}" type="presParOf" srcId="{52B67C75-E787-402F-9C52-6BD615CD86E3}" destId="{15D61164-0794-4511-BD2A-0D72BD3131E9}" srcOrd="3" destOrd="0" presId="urn:microsoft.com/office/officeart/2008/layout/AlternatingHexagons"/>
    <dgm:cxn modelId="{90DFDDE8-B50B-4F2E-9257-B43B65AB7E24}" type="presParOf" srcId="{52B67C75-E787-402F-9C52-6BD615CD86E3}" destId="{A489544B-03DC-4EA9-B74B-C636BD6085EF}" srcOrd="4" destOrd="0" presId="urn:microsoft.com/office/officeart/2008/layout/AlternatingHexagons"/>
    <dgm:cxn modelId="{37294638-DCE6-42B1-821A-83AA298E95E2}" type="presParOf" srcId="{A489544B-03DC-4EA9-B74B-C636BD6085EF}" destId="{81A15EC1-089C-4D11-B6B0-689882BCCBC2}" srcOrd="0" destOrd="0" presId="urn:microsoft.com/office/officeart/2008/layout/AlternatingHexagons"/>
    <dgm:cxn modelId="{047FE850-5E7F-40F6-AF17-18D6E7E2A846}" type="presParOf" srcId="{A489544B-03DC-4EA9-B74B-C636BD6085EF}" destId="{C4B6BCEB-CBF2-41FD-9B35-4491851AADC1}" srcOrd="1" destOrd="0" presId="urn:microsoft.com/office/officeart/2008/layout/AlternatingHexagons"/>
    <dgm:cxn modelId="{2022AA9A-098D-4BBA-8041-061828F4AB30}" type="presParOf" srcId="{A489544B-03DC-4EA9-B74B-C636BD6085EF}" destId="{EA6D0807-6414-41BC-B04E-9638D2C2DD52}" srcOrd="2" destOrd="0" presId="urn:microsoft.com/office/officeart/2008/layout/AlternatingHexagons"/>
    <dgm:cxn modelId="{2880B072-E892-43AD-A9B2-2764884EB2B7}" type="presParOf" srcId="{A489544B-03DC-4EA9-B74B-C636BD6085EF}" destId="{6A0F0389-CCEB-4CD1-8833-A34CAC2DD989}" srcOrd="3" destOrd="0" presId="urn:microsoft.com/office/officeart/2008/layout/AlternatingHexagons"/>
    <dgm:cxn modelId="{B8F4DBBB-3B33-4A58-9E4E-3AB3C864F458}" type="presParOf" srcId="{A489544B-03DC-4EA9-B74B-C636BD6085EF}" destId="{4B65E3D0-F832-4DF6-9332-249C6F4E14A1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08316C-C24C-4481-9F40-3CE37A0C114B}">
      <dsp:nvSpPr>
        <dsp:cNvPr id="0" name=""/>
        <dsp:cNvSpPr/>
      </dsp:nvSpPr>
      <dsp:spPr>
        <a:xfrm rot="5400000">
          <a:off x="2768820" y="117381"/>
          <a:ext cx="1791252" cy="155839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Garamond" panose="02020404030301010803" pitchFamily="18" charset="0"/>
            </a:rPr>
            <a:t>Written Exam</a:t>
          </a:r>
        </a:p>
      </dsp:txBody>
      <dsp:txXfrm rot="-5400000">
        <a:off x="3128100" y="280087"/>
        <a:ext cx="1072692" cy="1232978"/>
      </dsp:txXfrm>
    </dsp:sp>
    <dsp:sp modelId="{997431CA-ED64-4BCD-A45E-D0D68211284E}">
      <dsp:nvSpPr>
        <dsp:cNvPr id="0" name=""/>
        <dsp:cNvSpPr/>
      </dsp:nvSpPr>
      <dsp:spPr>
        <a:xfrm>
          <a:off x="4490931" y="359200"/>
          <a:ext cx="1999038" cy="10747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FC351D-286F-4AC1-9365-FA414850C5DF}">
      <dsp:nvSpPr>
        <dsp:cNvPr id="0" name=""/>
        <dsp:cNvSpPr/>
      </dsp:nvSpPr>
      <dsp:spPr>
        <a:xfrm rot="5400000">
          <a:off x="1085759" y="117381"/>
          <a:ext cx="1791252" cy="155839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Garamond" panose="02020404030301010803" pitchFamily="18" charset="0"/>
            </a:rPr>
            <a:t>Training </a:t>
          </a:r>
        </a:p>
      </dsp:txBody>
      <dsp:txXfrm rot="-5400000">
        <a:off x="1445039" y="280087"/>
        <a:ext cx="1072692" cy="1232978"/>
      </dsp:txXfrm>
    </dsp:sp>
    <dsp:sp modelId="{BE126BA0-AF61-4366-AF4A-236889DA505D}">
      <dsp:nvSpPr>
        <dsp:cNvPr id="0" name=""/>
        <dsp:cNvSpPr/>
      </dsp:nvSpPr>
      <dsp:spPr>
        <a:xfrm rot="5400000">
          <a:off x="1924066" y="1637796"/>
          <a:ext cx="1791252" cy="155839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Garamond" panose="02020404030301010803" pitchFamily="18" charset="0"/>
            </a:rPr>
            <a:t>Practical Exam</a:t>
          </a:r>
        </a:p>
      </dsp:txBody>
      <dsp:txXfrm rot="-5400000">
        <a:off x="2283346" y="1800502"/>
        <a:ext cx="1072692" cy="1232978"/>
      </dsp:txXfrm>
    </dsp:sp>
    <dsp:sp modelId="{CC8F73AB-DFE9-4FEC-BA1D-229E8E60ACA1}">
      <dsp:nvSpPr>
        <dsp:cNvPr id="0" name=""/>
        <dsp:cNvSpPr/>
      </dsp:nvSpPr>
      <dsp:spPr>
        <a:xfrm>
          <a:off x="41459" y="1879615"/>
          <a:ext cx="1934553" cy="10747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725D65-7C48-4135-B597-EC23FE7583A7}">
      <dsp:nvSpPr>
        <dsp:cNvPr id="0" name=""/>
        <dsp:cNvSpPr/>
      </dsp:nvSpPr>
      <dsp:spPr>
        <a:xfrm rot="5400000">
          <a:off x="3607127" y="1637796"/>
          <a:ext cx="1791252" cy="155839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latin typeface="Garamond" panose="02020404030301010803" pitchFamily="18" charset="0"/>
            </a:rPr>
            <a:t>Certification </a:t>
          </a:r>
        </a:p>
      </dsp:txBody>
      <dsp:txXfrm rot="-5400000">
        <a:off x="3966407" y="1800502"/>
        <a:ext cx="1072692" cy="1232978"/>
      </dsp:txXfrm>
    </dsp:sp>
    <dsp:sp modelId="{81A15EC1-089C-4D11-B6B0-689882BCCBC2}">
      <dsp:nvSpPr>
        <dsp:cNvPr id="0" name=""/>
        <dsp:cNvSpPr/>
      </dsp:nvSpPr>
      <dsp:spPr>
        <a:xfrm rot="5400000">
          <a:off x="2768820" y="3158211"/>
          <a:ext cx="1791252" cy="155839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latin typeface="Garamond" panose="02020404030301010803" pitchFamily="18" charset="0"/>
            </a:rPr>
            <a:t>Remediation</a:t>
          </a:r>
        </a:p>
      </dsp:txBody>
      <dsp:txXfrm rot="-5400000">
        <a:off x="3128100" y="3320917"/>
        <a:ext cx="1072692" cy="1232978"/>
      </dsp:txXfrm>
    </dsp:sp>
    <dsp:sp modelId="{C4B6BCEB-CBF2-41FD-9B35-4491851AADC1}">
      <dsp:nvSpPr>
        <dsp:cNvPr id="0" name=""/>
        <dsp:cNvSpPr/>
      </dsp:nvSpPr>
      <dsp:spPr>
        <a:xfrm>
          <a:off x="4490931" y="3400031"/>
          <a:ext cx="1999038" cy="10747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65E3D0-F832-4DF6-9332-249C6F4E14A1}">
      <dsp:nvSpPr>
        <dsp:cNvPr id="0" name=""/>
        <dsp:cNvSpPr/>
      </dsp:nvSpPr>
      <dsp:spPr>
        <a:xfrm rot="5400000">
          <a:off x="1085759" y="3158211"/>
          <a:ext cx="1791252" cy="155839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Garamond" panose="02020404030301010803" pitchFamily="18" charset="0"/>
            </a:rPr>
            <a:t>Recertification </a:t>
          </a:r>
        </a:p>
      </dsp:txBody>
      <dsp:txXfrm rot="-5400000">
        <a:off x="1445039" y="3320917"/>
        <a:ext cx="1072692" cy="12329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7C8F31-0026-4BD0-8365-50259BA34D04}" type="datetimeFigureOut">
              <a:rPr lang="en-US" smtClean="0"/>
              <a:t>12/23/2022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FF7629-ADA6-4194-8528-F6FE33984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91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28600"/>
            <a:ext cx="1219200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657600"/>
            <a:ext cx="8534400" cy="1981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253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847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166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054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4182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280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008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801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682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920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480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4638"/>
            <a:ext cx="12192000" cy="1143000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502BB4-25DD-43DE-890E-67BD02CD437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01C3A-3F29-4595-9732-25922B770F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150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Garamond" panose="02020404030301010803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2362200"/>
            <a:ext cx="12192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Evaluator of HIV-RT Personnel Competency:</a:t>
            </a:r>
            <a:br>
              <a:rPr lang="en-US" dirty="0"/>
            </a:br>
            <a:r>
              <a:rPr lang="en-US" dirty="0"/>
              <a:t>Key Terminology</a:t>
            </a:r>
          </a:p>
        </p:txBody>
      </p:sp>
    </p:spTree>
    <p:extLst>
      <p:ext uri="{BB962C8B-B14F-4D97-AF65-F5344CB8AC3E}">
        <p14:creationId xmlns:p14="http://schemas.microsoft.com/office/powerpoint/2010/main" val="23983404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945-5831-1E47-AD51-85BDE708E25C}" type="slidenum">
              <a:rPr lang="en-US" smtClean="0"/>
              <a:t>10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30630" y="1687286"/>
            <a:ext cx="11582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Tx/>
              <a:buNone/>
              <a:defRPr sz="2500" kern="1200">
                <a:solidFill>
                  <a:srgbClr val="44ADE2"/>
                </a:solidFill>
                <a:latin typeface="Trebuchet MS"/>
                <a:ea typeface="+mn-ea"/>
                <a:cs typeface="Trebuchet MS"/>
              </a:defRPr>
            </a:lvl1pPr>
            <a:lvl2pPr marL="684213" indent="-227013" algn="l" defTabSz="457200" rtl="0" eaLnBrk="1" latinLnBrk="0" hangingPunct="1">
              <a:lnSpc>
                <a:spcPct val="130000"/>
              </a:lnSpc>
              <a:spcBef>
                <a:spcPct val="20000"/>
              </a:spcBef>
              <a:buSzPct val="90000"/>
              <a:buFontTx/>
              <a:buBlip>
                <a:blip r:embed="rId2"/>
              </a:buBlip>
              <a:defRPr sz="2100" b="0" kern="1200">
                <a:solidFill>
                  <a:schemeClr val="tx1"/>
                </a:solidFill>
                <a:latin typeface="Trebuchet MS"/>
                <a:ea typeface="+mn-ea"/>
                <a:cs typeface="Trebuchet MS"/>
              </a:defRPr>
            </a:lvl2pPr>
            <a:lvl3pPr marL="1085850" indent="-174625" algn="l" defTabSz="457200" rtl="0" eaLnBrk="1" latinLnBrk="0" hangingPunct="1">
              <a:lnSpc>
                <a:spcPct val="140000"/>
              </a:lnSpc>
              <a:spcBef>
                <a:spcPct val="20000"/>
              </a:spcBef>
              <a:buClr>
                <a:srgbClr val="44ADE2"/>
              </a:buClr>
              <a:buFont typeface="Arial"/>
              <a:buChar char="•"/>
              <a:tabLst/>
              <a:defRPr sz="1500" b="1" kern="1200">
                <a:solidFill>
                  <a:srgbClr val="3C3C3B"/>
                </a:solidFill>
                <a:latin typeface="Trebuchet MS"/>
                <a:ea typeface="+mn-ea"/>
                <a:cs typeface="Trebuchet MS"/>
              </a:defRPr>
            </a:lvl3pPr>
            <a:lvl4pPr marL="1541463" indent="-173038" algn="l" defTabSz="457200" rtl="0" eaLnBrk="1" latinLnBrk="0" hangingPunct="1">
              <a:lnSpc>
                <a:spcPct val="140000"/>
              </a:lnSpc>
              <a:spcBef>
                <a:spcPct val="20000"/>
              </a:spcBef>
              <a:buClr>
                <a:srgbClr val="3C3C3B"/>
              </a:buClr>
              <a:buFont typeface="Arial"/>
              <a:buChar char="–"/>
              <a:defRPr sz="1300" kern="1200">
                <a:solidFill>
                  <a:srgbClr val="44ADE2"/>
                </a:solidFill>
                <a:latin typeface="Trebuchet MS"/>
                <a:ea typeface="+mn-ea"/>
                <a:cs typeface="Trebuchet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Clr>
                <a:srgbClr val="005DAA"/>
              </a:buClr>
              <a:buFont typeface="Arial"/>
              <a:buChar char="•"/>
              <a:defRPr/>
            </a:pPr>
            <a:r>
              <a:rPr lang="en-US" sz="3200" dirty="0">
                <a:latin typeface="Garamond" panose="02020404030301010803" pitchFamily="18" charset="0"/>
              </a:rPr>
              <a:t>What are some key terminology related to HIV-RT personnel certification?</a:t>
            </a:r>
          </a:p>
          <a:p>
            <a:pPr lvl="1">
              <a:buClr>
                <a:srgbClr val="005DAA"/>
              </a:buClr>
              <a:buFont typeface="Arial"/>
              <a:buChar char="•"/>
              <a:defRPr/>
            </a:pPr>
            <a:r>
              <a:rPr lang="en-US" sz="3200" dirty="0">
                <a:latin typeface="Garamond" panose="02020404030301010803" pitchFamily="18" charset="0"/>
              </a:rPr>
              <a:t>What are some key definitions related to HIV-RT personnel certification?</a:t>
            </a:r>
          </a:p>
          <a:p>
            <a:pPr>
              <a:defRPr/>
            </a:pPr>
            <a:endParaRPr lang="en-US" sz="3600" dirty="0">
              <a:solidFill>
                <a:srgbClr val="00A0E2"/>
              </a:solidFill>
              <a:latin typeface="Trebuchet MS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0" y="274639"/>
            <a:ext cx="12192000" cy="984607"/>
          </a:xfrm>
        </p:spPr>
        <p:txBody>
          <a:bodyPr/>
          <a:lstStyle/>
          <a:p>
            <a:r>
              <a:rPr lang="en-US" dirty="0"/>
              <a:t>Summary</a:t>
            </a:r>
            <a:endParaRPr lang="en-US" sz="3600" dirty="0">
              <a:cs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9289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945-5831-1E47-AD51-85BDE708E25C}" type="slidenum">
              <a:rPr lang="en-US" smtClean="0"/>
              <a:t>2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30630" y="1687286"/>
            <a:ext cx="11582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Tx/>
              <a:buNone/>
              <a:defRPr sz="2500" kern="1200">
                <a:solidFill>
                  <a:srgbClr val="44ADE2"/>
                </a:solidFill>
                <a:latin typeface="Trebuchet MS"/>
                <a:ea typeface="+mn-ea"/>
                <a:cs typeface="Trebuchet MS"/>
              </a:defRPr>
            </a:lvl1pPr>
            <a:lvl2pPr marL="684213" indent="-227013" algn="l" defTabSz="457200" rtl="0" eaLnBrk="1" latinLnBrk="0" hangingPunct="1">
              <a:lnSpc>
                <a:spcPct val="130000"/>
              </a:lnSpc>
              <a:spcBef>
                <a:spcPct val="20000"/>
              </a:spcBef>
              <a:buSzPct val="90000"/>
              <a:buFontTx/>
              <a:buBlip>
                <a:blip r:embed="rId2"/>
              </a:buBlip>
              <a:defRPr sz="2100" b="0" kern="1200">
                <a:solidFill>
                  <a:schemeClr val="tx1"/>
                </a:solidFill>
                <a:latin typeface="Trebuchet MS"/>
                <a:ea typeface="+mn-ea"/>
                <a:cs typeface="Trebuchet MS"/>
              </a:defRPr>
            </a:lvl2pPr>
            <a:lvl3pPr marL="1085850" indent="-174625" algn="l" defTabSz="457200" rtl="0" eaLnBrk="1" latinLnBrk="0" hangingPunct="1">
              <a:lnSpc>
                <a:spcPct val="140000"/>
              </a:lnSpc>
              <a:spcBef>
                <a:spcPct val="20000"/>
              </a:spcBef>
              <a:buClr>
                <a:srgbClr val="44ADE2"/>
              </a:buClr>
              <a:buFont typeface="Arial"/>
              <a:buChar char="•"/>
              <a:tabLst/>
              <a:defRPr sz="1500" b="1" kern="1200">
                <a:solidFill>
                  <a:srgbClr val="3C3C3B"/>
                </a:solidFill>
                <a:latin typeface="Trebuchet MS"/>
                <a:ea typeface="+mn-ea"/>
                <a:cs typeface="Trebuchet MS"/>
              </a:defRPr>
            </a:lvl3pPr>
            <a:lvl4pPr marL="1541463" indent="-173038" algn="l" defTabSz="457200" rtl="0" eaLnBrk="1" latinLnBrk="0" hangingPunct="1">
              <a:lnSpc>
                <a:spcPct val="140000"/>
              </a:lnSpc>
              <a:spcBef>
                <a:spcPct val="20000"/>
              </a:spcBef>
              <a:buClr>
                <a:srgbClr val="3C3C3B"/>
              </a:buClr>
              <a:buFont typeface="Arial"/>
              <a:buChar char="–"/>
              <a:defRPr sz="1300" kern="1200">
                <a:solidFill>
                  <a:srgbClr val="44ADE2"/>
                </a:solidFill>
                <a:latin typeface="Trebuchet MS"/>
                <a:ea typeface="+mn-ea"/>
                <a:cs typeface="Trebuchet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Clr>
                <a:srgbClr val="005DAA"/>
              </a:buClr>
              <a:buFont typeface="Arial"/>
              <a:buChar char="•"/>
              <a:defRPr/>
            </a:pPr>
            <a:r>
              <a:rPr lang="en-US" sz="3200" dirty="0">
                <a:latin typeface="Garamond" panose="02020404030301010803" pitchFamily="18" charset="0"/>
              </a:rPr>
              <a:t>Discuss key terminology related to HIV-RT personnel certification</a:t>
            </a:r>
          </a:p>
          <a:p>
            <a:pPr lvl="1">
              <a:buClr>
                <a:srgbClr val="005DAA"/>
              </a:buClr>
              <a:buFont typeface="Arial"/>
              <a:buChar char="•"/>
              <a:defRPr/>
            </a:pPr>
            <a:r>
              <a:rPr lang="en-US" sz="3200" dirty="0">
                <a:latin typeface="Garamond" panose="02020404030301010803" pitchFamily="18" charset="0"/>
              </a:rPr>
              <a:t>Explain key definitions related to HIV-RT personnel certification</a:t>
            </a:r>
          </a:p>
          <a:p>
            <a:pPr>
              <a:defRPr/>
            </a:pPr>
            <a:endParaRPr lang="en-US" sz="3600" dirty="0">
              <a:solidFill>
                <a:srgbClr val="00A0E2"/>
              </a:solidFill>
              <a:latin typeface="Trebuchet MS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0" y="274639"/>
            <a:ext cx="12192000" cy="984607"/>
          </a:xfrm>
        </p:spPr>
        <p:txBody>
          <a:bodyPr/>
          <a:lstStyle/>
          <a:p>
            <a:r>
              <a:rPr lang="en-US" dirty="0"/>
              <a:t>Learning </a:t>
            </a:r>
            <a:r>
              <a:rPr lang="en-US" dirty="0">
                <a:cs typeface="Trebuchet MS" pitchFamily="34" charset="0"/>
              </a:rPr>
              <a:t>Objectives</a:t>
            </a:r>
            <a:endParaRPr lang="en-US" sz="3600" dirty="0">
              <a:cs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3887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945-5831-1E47-AD51-85BDE708E25C}" type="slidenum">
              <a:rPr lang="en-US" smtClean="0"/>
              <a:t>3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4294967295"/>
          </p:nvPr>
        </p:nvSpPr>
        <p:spPr>
          <a:xfrm>
            <a:off x="209006" y="1663701"/>
            <a:ext cx="11652068" cy="4557713"/>
          </a:xfrm>
          <a:prstGeom prst="rect">
            <a:avLst/>
          </a:prstGeom>
        </p:spPr>
        <p:txBody>
          <a:bodyPr>
            <a:normAutofit/>
          </a:bodyPr>
          <a:lstStyle/>
          <a:p>
            <a:pPr lvl="1">
              <a:buClr>
                <a:srgbClr val="005DAA"/>
              </a:buClr>
              <a:defRPr/>
            </a:pPr>
            <a:r>
              <a:rPr lang="en-US" dirty="0"/>
              <a:t>The benefits of using standardized terminologies include: </a:t>
            </a:r>
          </a:p>
          <a:p>
            <a:pPr lvl="2">
              <a:buClr>
                <a:srgbClr val="005DAA"/>
              </a:buClr>
              <a:defRPr/>
            </a:pPr>
            <a:r>
              <a:rPr lang="en-US" sz="2800" b="1" dirty="0"/>
              <a:t>better communication </a:t>
            </a:r>
            <a:r>
              <a:rPr lang="en-US" sz="2800" dirty="0"/>
              <a:t>among provider and other healthcare workers</a:t>
            </a:r>
          </a:p>
          <a:p>
            <a:pPr lvl="2">
              <a:buClr>
                <a:srgbClr val="005DAA"/>
              </a:buClr>
              <a:defRPr/>
            </a:pPr>
            <a:r>
              <a:rPr lang="en-US" sz="2800" dirty="0"/>
              <a:t>increased visibility of providers</a:t>
            </a:r>
          </a:p>
          <a:p>
            <a:pPr lvl="2">
              <a:buClr>
                <a:srgbClr val="005DAA"/>
              </a:buClr>
              <a:defRPr/>
            </a:pPr>
            <a:r>
              <a:rPr lang="en-US" sz="2800" b="1" dirty="0"/>
              <a:t>improved patient care</a:t>
            </a:r>
          </a:p>
          <a:p>
            <a:pPr lvl="2">
              <a:buClr>
                <a:srgbClr val="005DAA"/>
              </a:buClr>
              <a:defRPr/>
            </a:pPr>
            <a:r>
              <a:rPr lang="en-US" sz="2800" b="1" dirty="0"/>
              <a:t>enhanced data collection </a:t>
            </a:r>
            <a:r>
              <a:rPr lang="en-US" sz="2800" dirty="0"/>
              <a:t>to evaluate provider outcomes</a:t>
            </a:r>
          </a:p>
          <a:p>
            <a:pPr lvl="2">
              <a:buClr>
                <a:srgbClr val="005DAA"/>
              </a:buClr>
              <a:defRPr/>
            </a:pPr>
            <a:r>
              <a:rPr lang="en-US" sz="2800" dirty="0"/>
              <a:t>greater adherence to standards of care</a:t>
            </a:r>
          </a:p>
          <a:p>
            <a:pPr lvl="2">
              <a:buClr>
                <a:srgbClr val="005DAA"/>
              </a:buClr>
              <a:defRPr/>
            </a:pPr>
            <a:r>
              <a:rPr lang="en-US" sz="2800" dirty="0"/>
              <a:t>facilitation of assessment of tester competency.</a:t>
            </a:r>
          </a:p>
        </p:txBody>
      </p:sp>
    </p:spTree>
    <p:extLst>
      <p:ext uri="{BB962C8B-B14F-4D97-AF65-F5344CB8AC3E}">
        <p14:creationId xmlns:p14="http://schemas.microsoft.com/office/powerpoint/2010/main" val="2220727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Terminology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945-5831-1E47-AD51-85BDE708E25C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872551876"/>
              </p:ext>
            </p:extLst>
          </p:nvPr>
        </p:nvGraphicFramePr>
        <p:xfrm>
          <a:off x="2725784" y="1632132"/>
          <a:ext cx="6531429" cy="48339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74893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04949" y="1373400"/>
            <a:ext cx="1131243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atin typeface="Garamond" panose="02020404030301010803" pitchFamily="18" charset="0"/>
              </a:rPr>
              <a:t>Assessor</a:t>
            </a:r>
          </a:p>
          <a:p>
            <a:r>
              <a:rPr lang="en-US" sz="2000" dirty="0">
                <a:latin typeface="Garamond" panose="02020404030301010803" pitchFamily="18" charset="0"/>
              </a:rPr>
              <a:t>Individual who performs an assessment</a:t>
            </a:r>
          </a:p>
          <a:p>
            <a:endParaRPr lang="en-US" sz="2000" b="1" dirty="0">
              <a:latin typeface="Garamond" panose="02020404030301010803" pitchFamily="18" charset="0"/>
            </a:endParaRPr>
          </a:p>
          <a:p>
            <a:r>
              <a:rPr lang="en-US" sz="2000" b="1" dirty="0">
                <a:latin typeface="Garamond" panose="02020404030301010803" pitchFamily="18" charset="0"/>
              </a:rPr>
              <a:t>Assessment</a:t>
            </a:r>
            <a:endParaRPr lang="en-US" sz="2000" dirty="0">
              <a:latin typeface="Garamond" panose="02020404030301010803" pitchFamily="18" charset="0"/>
            </a:endParaRPr>
          </a:p>
          <a:p>
            <a:r>
              <a:rPr lang="en-US" sz="2000" dirty="0">
                <a:latin typeface="Garamond" panose="02020404030301010803" pitchFamily="18" charset="0"/>
              </a:rPr>
              <a:t>The systematic process of collecting and analyzing data to determine the current, historical, or projected status of an organization, person, or project</a:t>
            </a:r>
          </a:p>
          <a:p>
            <a:endParaRPr lang="en-US" sz="2000" b="1" dirty="0">
              <a:latin typeface="Garamond" panose="02020404030301010803" pitchFamily="18" charset="0"/>
            </a:endParaRPr>
          </a:p>
          <a:p>
            <a:r>
              <a:rPr lang="en-US" sz="2000" b="1" dirty="0">
                <a:solidFill>
                  <a:srgbClr val="FF0000"/>
                </a:solidFill>
                <a:latin typeface="Garamond" panose="02020404030301010803" pitchFamily="18" charset="0"/>
              </a:rPr>
              <a:t>Certification</a:t>
            </a:r>
            <a:endParaRPr lang="en-US" sz="2000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r>
              <a:rPr lang="en-US" sz="2000" dirty="0">
                <a:latin typeface="Garamond" panose="02020404030301010803" pitchFamily="18" charset="0"/>
              </a:rPr>
              <a:t>The procedure by which a third party gives written assurance that a product (test results), process, or service (tester and/or site) conforms to specified requirements (modified from ISO/</a:t>
            </a:r>
            <a:r>
              <a:rPr lang="en-US" sz="2000" dirty="0" err="1">
                <a:latin typeface="Garamond" panose="02020404030301010803" pitchFamily="18" charset="0"/>
              </a:rPr>
              <a:t>IEC</a:t>
            </a:r>
            <a:r>
              <a:rPr lang="en-US" sz="2000" dirty="0">
                <a:latin typeface="Garamond" panose="02020404030301010803" pitchFamily="18" charset="0"/>
              </a:rPr>
              <a:t> 17000)</a:t>
            </a:r>
          </a:p>
          <a:p>
            <a:endParaRPr lang="en-US" sz="2000" dirty="0">
              <a:latin typeface="Garamond" panose="02020404030301010803" pitchFamily="18" charset="0"/>
            </a:endParaRPr>
          </a:p>
          <a:p>
            <a:r>
              <a:rPr lang="en-US" sz="2000" b="1" dirty="0">
                <a:latin typeface="Garamond" panose="02020404030301010803" pitchFamily="18" charset="0"/>
              </a:rPr>
              <a:t>Certification Body</a:t>
            </a:r>
            <a:endParaRPr lang="en-US" sz="2000" dirty="0">
              <a:latin typeface="Garamond" panose="02020404030301010803" pitchFamily="18" charset="0"/>
            </a:endParaRPr>
          </a:p>
          <a:p>
            <a:r>
              <a:rPr lang="en-US" sz="2000" dirty="0">
                <a:latin typeface="Garamond" panose="02020404030301010803" pitchFamily="18" charset="0"/>
              </a:rPr>
              <a:t>Organizations or agencies with the authority to inspect a facility and provide written evidence of its compliance with regards to a standard</a:t>
            </a:r>
          </a:p>
          <a:p>
            <a:endParaRPr lang="en-US" sz="2000" dirty="0">
              <a:latin typeface="Garamond" panose="02020404030301010803" pitchFamily="18" charset="0"/>
            </a:endParaRPr>
          </a:p>
          <a:p>
            <a:endParaRPr lang="en-US" sz="2000" dirty="0">
              <a:latin typeface="Garamond" panose="02020404030301010803" pitchFamily="18" charset="0"/>
            </a:endParaRPr>
          </a:p>
          <a:p>
            <a:endParaRPr lang="en-US" sz="2000" dirty="0">
              <a:latin typeface="Garamond" panose="02020404030301010803" pitchFamily="18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274639"/>
            <a:ext cx="12192000" cy="984607"/>
          </a:xfrm>
        </p:spPr>
        <p:txBody>
          <a:bodyPr/>
          <a:lstStyle/>
          <a:p>
            <a:r>
              <a:rPr lang="en-US" dirty="0"/>
              <a:t>Key Definitions</a:t>
            </a:r>
          </a:p>
        </p:txBody>
      </p:sp>
    </p:spTree>
    <p:extLst>
      <p:ext uri="{BB962C8B-B14F-4D97-AF65-F5344CB8AC3E}">
        <p14:creationId xmlns:p14="http://schemas.microsoft.com/office/powerpoint/2010/main" val="4209500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33600" y="1219201"/>
            <a:ext cx="8077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52399" y="1641190"/>
            <a:ext cx="11630297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Garamond" panose="02020404030301010803" pitchFamily="18" charset="0"/>
              </a:rPr>
              <a:t>Certification Maintenance </a:t>
            </a:r>
            <a:endParaRPr lang="en-US" sz="2000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r>
              <a:rPr lang="en-US" sz="2000" dirty="0">
                <a:latin typeface="Garamond" panose="02020404030301010803" pitchFamily="18" charset="0"/>
              </a:rPr>
              <a:t>The process by which individuals possessing a professional certification perform certain specified requirements in order to maintain their certification to demonstrate continued competence </a:t>
            </a:r>
          </a:p>
          <a:p>
            <a:endParaRPr lang="en-US" sz="2000" b="1" dirty="0">
              <a:latin typeface="Garamond" panose="02020404030301010803" pitchFamily="18" charset="0"/>
            </a:endParaRPr>
          </a:p>
          <a:p>
            <a:r>
              <a:rPr lang="en-US" sz="2000" b="1" dirty="0">
                <a:solidFill>
                  <a:srgbClr val="FF0000"/>
                </a:solidFill>
                <a:latin typeface="Garamond" panose="02020404030301010803" pitchFamily="18" charset="0"/>
              </a:rPr>
              <a:t>Competence </a:t>
            </a:r>
            <a:endParaRPr lang="en-US" sz="2000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r>
              <a:rPr lang="en-US" sz="2000" dirty="0">
                <a:latin typeface="Garamond" panose="02020404030301010803" pitchFamily="18" charset="0"/>
              </a:rPr>
              <a:t>The demonstration of personal attributes and the demonstration of the ability to apply knowledge and skills (ISO 9000[3.1.6])</a:t>
            </a:r>
          </a:p>
          <a:p>
            <a:endParaRPr lang="en-US" sz="2000" dirty="0">
              <a:latin typeface="Garamond" panose="02020404030301010803" pitchFamily="18" charset="0"/>
            </a:endParaRPr>
          </a:p>
          <a:p>
            <a:r>
              <a:rPr lang="en-US" sz="2000" b="1" dirty="0">
                <a:latin typeface="Garamond" panose="02020404030301010803" pitchFamily="18" charset="0"/>
              </a:rPr>
              <a:t>Competencies </a:t>
            </a:r>
            <a:endParaRPr lang="en-US" sz="2000" dirty="0">
              <a:latin typeface="Garamond" panose="02020404030301010803" pitchFamily="18" charset="0"/>
            </a:endParaRPr>
          </a:p>
          <a:p>
            <a:r>
              <a:rPr lang="en-US" sz="2000" dirty="0">
                <a:latin typeface="Garamond" panose="02020404030301010803" pitchFamily="18" charset="0"/>
              </a:rPr>
              <a:t>A set of defined behaviors that provide a structured guide enabling the identification, evaluation and development of the behaviors in individual employees</a:t>
            </a:r>
          </a:p>
          <a:p>
            <a:endParaRPr lang="en-US" sz="2000" dirty="0">
              <a:latin typeface="Garamond" panose="02020404030301010803" pitchFamily="18" charset="0"/>
            </a:endParaRPr>
          </a:p>
          <a:p>
            <a:r>
              <a:rPr lang="en-US" sz="2000" b="1" dirty="0">
                <a:solidFill>
                  <a:srgbClr val="FF0000"/>
                </a:solidFill>
                <a:latin typeface="Garamond" panose="02020404030301010803" pitchFamily="18" charset="0"/>
              </a:rPr>
              <a:t>Competency</a:t>
            </a:r>
            <a:endParaRPr lang="en-US" sz="2000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r>
              <a:rPr lang="en-US" sz="2000" dirty="0">
                <a:latin typeface="Garamond" panose="02020404030301010803" pitchFamily="18" charset="0"/>
              </a:rPr>
              <a:t>An ability or skill (Merriam-Webster Dictionary) </a:t>
            </a:r>
          </a:p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274639"/>
            <a:ext cx="12192000" cy="984607"/>
          </a:xfrm>
        </p:spPr>
        <p:txBody>
          <a:bodyPr/>
          <a:lstStyle/>
          <a:p>
            <a:r>
              <a:rPr lang="en-US" dirty="0"/>
              <a:t>Key Definitions</a:t>
            </a:r>
          </a:p>
        </p:txBody>
      </p:sp>
    </p:spTree>
    <p:extLst>
      <p:ext uri="{BB962C8B-B14F-4D97-AF65-F5344CB8AC3E}">
        <p14:creationId xmlns:p14="http://schemas.microsoft.com/office/powerpoint/2010/main" val="2682508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33600" y="1219201"/>
            <a:ext cx="8077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18011" y="1637217"/>
            <a:ext cx="1150837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Garamond" panose="02020404030301010803" pitchFamily="18" charset="0"/>
              </a:rPr>
              <a:t>Evaluator (Practical Scenario)</a:t>
            </a:r>
            <a:endParaRPr lang="en-US" sz="2000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r>
              <a:rPr lang="en-US" sz="2000" dirty="0">
                <a:latin typeface="Garamond" panose="02020404030301010803" pitchFamily="18" charset="0"/>
              </a:rPr>
              <a:t>A person whose job is to judge the quality, importance, amount, or value of something (Cambridge Dictionary) </a:t>
            </a:r>
            <a:r>
              <a:rPr lang="en-US" sz="2000" i="1" dirty="0">
                <a:latin typeface="Garamond" panose="02020404030301010803" pitchFamily="18" charset="0"/>
              </a:rPr>
              <a:t>e.g., in the setting of judging the quality of competencies in HIV-testing personnel</a:t>
            </a:r>
            <a:endParaRPr lang="en-US" sz="2000" dirty="0">
              <a:latin typeface="Garamond" panose="02020404030301010803" pitchFamily="18" charset="0"/>
            </a:endParaRPr>
          </a:p>
          <a:p>
            <a:endParaRPr lang="en-US" sz="2000" dirty="0">
              <a:latin typeface="Garamond" panose="02020404030301010803" pitchFamily="18" charset="0"/>
            </a:endParaRPr>
          </a:p>
          <a:p>
            <a:r>
              <a:rPr lang="en-US" sz="2000" b="1" dirty="0">
                <a:latin typeface="Garamond" panose="02020404030301010803" pitchFamily="18" charset="0"/>
              </a:rPr>
              <a:t>Examinee (Written Scenario)</a:t>
            </a:r>
            <a:endParaRPr lang="en-US" sz="2000" dirty="0">
              <a:latin typeface="Garamond" panose="02020404030301010803" pitchFamily="18" charset="0"/>
            </a:endParaRPr>
          </a:p>
          <a:p>
            <a:r>
              <a:rPr lang="en-US" sz="2000" dirty="0">
                <a:latin typeface="Garamond" panose="02020404030301010803" pitchFamily="18" charset="0"/>
              </a:rPr>
              <a:t>A person who is examined (Merriam-Webster Dictionary)</a:t>
            </a:r>
            <a:r>
              <a:rPr lang="en-US" sz="2000" i="1" dirty="0">
                <a:latin typeface="Garamond" panose="02020404030301010803" pitchFamily="18" charset="0"/>
              </a:rPr>
              <a:t> e.g., sitting for an examination to measure competencies in the subject area of HIV-testing</a:t>
            </a:r>
            <a:endParaRPr lang="en-US" sz="2000" dirty="0">
              <a:latin typeface="Garamond" panose="02020404030301010803" pitchFamily="18" charset="0"/>
            </a:endParaRPr>
          </a:p>
          <a:p>
            <a:endParaRPr lang="en-US" sz="2000" dirty="0">
              <a:latin typeface="Garamond" panose="02020404030301010803" pitchFamily="18" charset="0"/>
            </a:endParaRPr>
          </a:p>
          <a:p>
            <a:r>
              <a:rPr lang="en-US" sz="2000" b="1" dirty="0">
                <a:latin typeface="Garamond" panose="02020404030301010803" pitchFamily="18" charset="0"/>
              </a:rPr>
              <a:t>Personnel </a:t>
            </a:r>
          </a:p>
          <a:p>
            <a:r>
              <a:rPr lang="en-US" sz="2000" dirty="0">
                <a:latin typeface="Garamond" panose="02020404030301010803" pitchFamily="18" charset="0"/>
              </a:rPr>
              <a:t>A body of persons employed in an organization or place of work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274639"/>
            <a:ext cx="12192000" cy="984607"/>
          </a:xfrm>
        </p:spPr>
        <p:txBody>
          <a:bodyPr/>
          <a:lstStyle/>
          <a:p>
            <a:r>
              <a:rPr lang="en-US" dirty="0"/>
              <a:t>Key Definitions</a:t>
            </a:r>
          </a:p>
        </p:txBody>
      </p:sp>
    </p:spTree>
    <p:extLst>
      <p:ext uri="{BB962C8B-B14F-4D97-AF65-F5344CB8AC3E}">
        <p14:creationId xmlns:p14="http://schemas.microsoft.com/office/powerpoint/2010/main" val="1093127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33600" y="1219201"/>
            <a:ext cx="8077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22069" y="1375955"/>
            <a:ext cx="1152144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Garamond" panose="02020404030301010803" pitchFamily="18" charset="0"/>
              </a:rPr>
              <a:t>Proctor </a:t>
            </a:r>
            <a:endParaRPr lang="en-US" sz="2000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r>
              <a:rPr lang="en-US" sz="2000" dirty="0">
                <a:latin typeface="Garamond" panose="02020404030301010803" pitchFamily="18" charset="0"/>
              </a:rPr>
              <a:t>(</a:t>
            </a:r>
            <a:r>
              <a:rPr lang="en-US" sz="2000" i="1" dirty="0">
                <a:latin typeface="Garamond" panose="02020404030301010803" pitchFamily="18" charset="0"/>
              </a:rPr>
              <a:t>verb</a:t>
            </a:r>
            <a:r>
              <a:rPr lang="en-US" sz="2000" dirty="0">
                <a:latin typeface="Garamond" panose="02020404030301010803" pitchFamily="18" charset="0"/>
              </a:rPr>
              <a:t>) To watch examinees taking an exam in order to check that they do not cheat nor violate other exam administrative procedures (Cambridge Dictionaries) </a:t>
            </a:r>
          </a:p>
          <a:p>
            <a:r>
              <a:rPr lang="en-US" sz="2000" i="1" dirty="0">
                <a:latin typeface="Garamond" panose="02020404030301010803" pitchFamily="18" charset="0"/>
              </a:rPr>
              <a:t>(noun</a:t>
            </a:r>
            <a:r>
              <a:rPr lang="en-US" sz="2000" dirty="0">
                <a:latin typeface="Garamond" panose="02020404030301010803" pitchFamily="18" charset="0"/>
              </a:rPr>
              <a:t>) A person whose job is to watch examinees taking an exam in order to check that they do not cheat nor violate other exam administrative procedures (Cambridge Dictionaries) </a:t>
            </a:r>
          </a:p>
          <a:p>
            <a:endParaRPr lang="en-US" sz="2000" b="1" dirty="0">
              <a:latin typeface="Garamond" panose="02020404030301010803" pitchFamily="18" charset="0"/>
            </a:endParaRPr>
          </a:p>
          <a:p>
            <a:r>
              <a:rPr lang="en-US" sz="2000" b="1" dirty="0">
                <a:latin typeface="Garamond" panose="02020404030301010803" pitchFamily="18" charset="0"/>
              </a:rPr>
              <a:t>Remedial training </a:t>
            </a:r>
            <a:endParaRPr lang="en-US" sz="2000" dirty="0">
              <a:latin typeface="Garamond" panose="02020404030301010803" pitchFamily="18" charset="0"/>
            </a:endParaRPr>
          </a:p>
          <a:p>
            <a:r>
              <a:rPr lang="en-US" sz="2000" dirty="0">
                <a:latin typeface="Garamond" panose="02020404030301010803" pitchFamily="18" charset="0"/>
              </a:rPr>
              <a:t>- defined as training in the elementary skills that every worker must have in order to achieve basic employability.</a:t>
            </a:r>
          </a:p>
          <a:p>
            <a:r>
              <a:rPr lang="en-US" sz="2000" dirty="0">
                <a:latin typeface="Garamond" panose="02020404030301010803" pitchFamily="18" charset="0"/>
              </a:rPr>
              <a:t>- leads to occupational, on-the-job, or customized training that will equip the participant with specific job skills.</a:t>
            </a:r>
          </a:p>
          <a:p>
            <a:r>
              <a:rPr lang="en-US" sz="2000" dirty="0">
                <a:latin typeface="Garamond" panose="02020404030301010803" pitchFamily="18" charset="0"/>
              </a:rPr>
              <a:t>- Wherever practical, remedial training should be conducted concurrently with the early parts of occupational training.</a:t>
            </a:r>
          </a:p>
          <a:p>
            <a:endParaRPr lang="en-US" sz="2000" dirty="0">
              <a:latin typeface="Garamond" panose="02020404030301010803" pitchFamily="18" charset="0"/>
            </a:endParaRPr>
          </a:p>
          <a:p>
            <a:r>
              <a:rPr lang="en-US" sz="2000" b="1" dirty="0">
                <a:solidFill>
                  <a:srgbClr val="FF0000"/>
                </a:solidFill>
                <a:latin typeface="Garamond" panose="02020404030301010803" pitchFamily="18" charset="0"/>
              </a:rPr>
              <a:t>Remediation </a:t>
            </a:r>
            <a:endParaRPr lang="en-US" sz="2000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r>
              <a:rPr lang="en-US" sz="2000" dirty="0">
                <a:latin typeface="Garamond" panose="02020404030301010803" pitchFamily="18" charset="0"/>
              </a:rPr>
              <a:t>The process of improving a situation or of correcting a problem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274639"/>
            <a:ext cx="12192000" cy="984607"/>
          </a:xfrm>
        </p:spPr>
        <p:txBody>
          <a:bodyPr/>
          <a:lstStyle/>
          <a:p>
            <a:r>
              <a:rPr lang="en-US" dirty="0"/>
              <a:t>Key Definitions</a:t>
            </a:r>
          </a:p>
        </p:txBody>
      </p:sp>
    </p:spTree>
    <p:extLst>
      <p:ext uri="{BB962C8B-B14F-4D97-AF65-F5344CB8AC3E}">
        <p14:creationId xmlns:p14="http://schemas.microsoft.com/office/powerpoint/2010/main" val="2290941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33600" y="1219201"/>
            <a:ext cx="8077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26571" y="1584964"/>
            <a:ext cx="11534503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atin typeface="Garamond" panose="02020404030301010803" pitchFamily="18" charset="0"/>
              </a:rPr>
              <a:t>Tester </a:t>
            </a:r>
          </a:p>
          <a:p>
            <a:r>
              <a:rPr lang="en-US" sz="2000" dirty="0">
                <a:latin typeface="Garamond" panose="02020404030301010803" pitchFamily="18" charset="0"/>
              </a:rPr>
              <a:t>A person who tests something or performs testing (Merriam-Webster Dictionary) </a:t>
            </a:r>
            <a:r>
              <a:rPr lang="en-US" sz="2000" i="1" dirty="0">
                <a:latin typeface="Garamond" panose="02020404030301010803" pitchFamily="18" charset="0"/>
              </a:rPr>
              <a:t>e.g., performing point of care testing including within laboratory and non-laboratory settings</a:t>
            </a:r>
          </a:p>
          <a:p>
            <a:endParaRPr lang="en-US" sz="2000" dirty="0">
              <a:latin typeface="Garamond" panose="02020404030301010803" pitchFamily="18" charset="0"/>
            </a:endParaRPr>
          </a:p>
          <a:p>
            <a:r>
              <a:rPr lang="en-US" sz="2000" b="1" dirty="0">
                <a:latin typeface="Garamond" panose="02020404030301010803" pitchFamily="18" charset="0"/>
              </a:rPr>
              <a:t>Tester Certification</a:t>
            </a:r>
            <a:endParaRPr lang="en-US" sz="2000" dirty="0">
              <a:latin typeface="Garamond" panose="02020404030301010803" pitchFamily="18" charset="0"/>
            </a:endParaRPr>
          </a:p>
          <a:p>
            <a:r>
              <a:rPr lang="en-US" sz="2000" dirty="0">
                <a:latin typeface="Garamond" panose="02020404030301010803" pitchFamily="18" charset="0"/>
              </a:rPr>
              <a:t>The procedure by which a third party gives written assurance that an individual performing point-of-care testing conforms to specified requirements within laboratory and non-laboratory settings</a:t>
            </a:r>
          </a:p>
          <a:p>
            <a:endParaRPr lang="en-US" sz="2000" dirty="0">
              <a:latin typeface="Garamond" panose="02020404030301010803" pitchFamily="18" charset="0"/>
            </a:endParaRPr>
          </a:p>
          <a:p>
            <a:r>
              <a:rPr lang="en-US" sz="2000" b="1" dirty="0">
                <a:latin typeface="Garamond" panose="02020404030301010803" pitchFamily="18" charset="0"/>
              </a:rPr>
              <a:t>Tester Certification Maintenance </a:t>
            </a:r>
            <a:endParaRPr lang="en-US" sz="2000" dirty="0">
              <a:latin typeface="Garamond" panose="02020404030301010803" pitchFamily="18" charset="0"/>
            </a:endParaRPr>
          </a:p>
          <a:p>
            <a:r>
              <a:rPr lang="en-US" sz="2000" dirty="0">
                <a:latin typeface="Garamond" panose="02020404030301010803" pitchFamily="18" charset="0"/>
              </a:rPr>
              <a:t>The process by which an individual performing HIV rapid diagnostic testing and HIV-related point-of-care testing demonstrates continuing theoretical and skills competence</a:t>
            </a:r>
          </a:p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274639"/>
            <a:ext cx="12192000" cy="984607"/>
          </a:xfrm>
        </p:spPr>
        <p:txBody>
          <a:bodyPr/>
          <a:lstStyle/>
          <a:p>
            <a:r>
              <a:rPr lang="en-US" dirty="0"/>
              <a:t>Key Definitions</a:t>
            </a:r>
          </a:p>
        </p:txBody>
      </p:sp>
    </p:spTree>
    <p:extLst>
      <p:ext uri="{BB962C8B-B14F-4D97-AF65-F5344CB8AC3E}">
        <p14:creationId xmlns:p14="http://schemas.microsoft.com/office/powerpoint/2010/main" val="274119218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4285</TotalTime>
  <Words>595</Words>
  <Application>Microsoft Office PowerPoint</Application>
  <PresentationFormat>Widescreen</PresentationFormat>
  <Paragraphs>81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Garamond</vt:lpstr>
      <vt:lpstr>Trebuchet MS</vt:lpstr>
      <vt:lpstr>1_Office Theme</vt:lpstr>
      <vt:lpstr>Evaluator of HIV-RT Personnel Competency: Key Terminology</vt:lpstr>
      <vt:lpstr>Learning Objectives</vt:lpstr>
      <vt:lpstr>Importance</vt:lpstr>
      <vt:lpstr>Key Terminology</vt:lpstr>
      <vt:lpstr>Key Definitions</vt:lpstr>
      <vt:lpstr>Key Definitions</vt:lpstr>
      <vt:lpstr>Key Definitions</vt:lpstr>
      <vt:lpstr>Key Definitions</vt:lpstr>
      <vt:lpstr>Key Definitions</vt:lpstr>
      <vt:lpstr>Summary</vt:lpstr>
    </vt:vector>
  </TitlesOfParts>
  <Company>Centers for Disease Control and Prevention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Requirements for Management HIV RT Certification Program Data</dc:title>
  <dc:creator>Kalou, Mireille B. (CDC/CGH/DGHT)</dc:creator>
  <cp:lastModifiedBy>Jackson, Keisha G. (CDC/DDPHSIS/CGH/OD)</cp:lastModifiedBy>
  <cp:revision>44</cp:revision>
  <dcterms:created xsi:type="dcterms:W3CDTF">2017-04-19T16:26:43Z</dcterms:created>
  <dcterms:modified xsi:type="dcterms:W3CDTF">2022-12-23T15:09:50Z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b94a7b8-f06c-4dfe-bdcc-9b548fd58c31_Enabled">
    <vt:lpwstr>true</vt:lpwstr>
  </property>
  <property fmtid="{D5CDD505-2E9C-101B-9397-08002B2CF9AE}" pid="3" name="MSIP_Label_7b94a7b8-f06c-4dfe-bdcc-9b548fd58c31_SetDate">
    <vt:lpwstr>2022-12-23T15:09:50Z</vt:lpwstr>
  </property>
  <property fmtid="{D5CDD505-2E9C-101B-9397-08002B2CF9AE}" pid="4" name="MSIP_Label_7b94a7b8-f06c-4dfe-bdcc-9b548fd58c31_Method">
    <vt:lpwstr>Privileged</vt:lpwstr>
  </property>
  <property fmtid="{D5CDD505-2E9C-101B-9397-08002B2CF9AE}" pid="5" name="MSIP_Label_7b94a7b8-f06c-4dfe-bdcc-9b548fd58c31_Name">
    <vt:lpwstr>7b94a7b8-f06c-4dfe-bdcc-9b548fd58c31</vt:lpwstr>
  </property>
  <property fmtid="{D5CDD505-2E9C-101B-9397-08002B2CF9AE}" pid="6" name="MSIP_Label_7b94a7b8-f06c-4dfe-bdcc-9b548fd58c31_SiteId">
    <vt:lpwstr>9ce70869-60db-44fd-abe8-d2767077fc8f</vt:lpwstr>
  </property>
  <property fmtid="{D5CDD505-2E9C-101B-9397-08002B2CF9AE}" pid="7" name="MSIP_Label_7b94a7b8-f06c-4dfe-bdcc-9b548fd58c31_ActionId">
    <vt:lpwstr>4e78d08c-9bfa-4b15-85cf-1ba603fe2ddd</vt:lpwstr>
  </property>
  <property fmtid="{D5CDD505-2E9C-101B-9397-08002B2CF9AE}" pid="8" name="MSIP_Label_7b94a7b8-f06c-4dfe-bdcc-9b548fd58c31_ContentBits">
    <vt:lpwstr>0</vt:lpwstr>
  </property>
</Properties>
</file>